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  <p:sldMasterId id="2147483774" r:id="rId2"/>
    <p:sldMasterId id="2147483758" r:id="rId3"/>
    <p:sldMasterId id="2147483675" r:id="rId4"/>
    <p:sldMasterId id="2147483764" r:id="rId5"/>
    <p:sldMasterId id="2147483779" r:id="rId6"/>
  </p:sldMasterIdLst>
  <p:notesMasterIdLst>
    <p:notesMasterId r:id="rId53"/>
  </p:notesMasterIdLst>
  <p:sldIdLst>
    <p:sldId id="332" r:id="rId7"/>
    <p:sldId id="285" r:id="rId8"/>
    <p:sldId id="319" r:id="rId9"/>
    <p:sldId id="287" r:id="rId10"/>
    <p:sldId id="321" r:id="rId11"/>
    <p:sldId id="323" r:id="rId12"/>
    <p:sldId id="290" r:id="rId13"/>
    <p:sldId id="291" r:id="rId14"/>
    <p:sldId id="292" r:id="rId15"/>
    <p:sldId id="293" r:id="rId16"/>
    <p:sldId id="309" r:id="rId17"/>
    <p:sldId id="311" r:id="rId18"/>
    <p:sldId id="324" r:id="rId19"/>
    <p:sldId id="329" r:id="rId20"/>
    <p:sldId id="330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65" r:id="rId37"/>
    <p:sldId id="266" r:id="rId38"/>
    <p:sldId id="273" r:id="rId39"/>
    <p:sldId id="325" r:id="rId40"/>
    <p:sldId id="318" r:id="rId41"/>
    <p:sldId id="274" r:id="rId42"/>
    <p:sldId id="268" r:id="rId43"/>
    <p:sldId id="315" r:id="rId44"/>
    <p:sldId id="316" r:id="rId45"/>
    <p:sldId id="269" r:id="rId46"/>
    <p:sldId id="331" r:id="rId47"/>
    <p:sldId id="317" r:id="rId48"/>
    <p:sldId id="314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F"/>
    <a:srgbClr val="000000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7" autoAdjust="0"/>
  </p:normalViewPr>
  <p:slideViewPr>
    <p:cSldViewPr snapToGrid="0" snapToObjects="1">
      <p:cViewPr varScale="1">
        <p:scale>
          <a:sx n="72" d="100"/>
          <a:sy n="72" d="100"/>
        </p:scale>
        <p:origin x="66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ustomXml" Target="../customXml/item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10506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893" y="188541"/>
            <a:ext cx="11714812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50" y="381000"/>
            <a:ext cx="7557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3394" y="342900"/>
            <a:ext cx="75573" cy="457200"/>
          </a:xfrm>
          <a:prstGeom prst="rect">
            <a:avLst/>
          </a:prstGeom>
          <a:solidFill>
            <a:srgbClr val="FF6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1323" y="903467"/>
            <a:ext cx="11289360" cy="4969435"/>
          </a:xfrm>
        </p:spPr>
        <p:txBody>
          <a:bodyPr>
            <a:normAutofit/>
          </a:bodyPr>
          <a:lstStyle>
            <a:lvl1pPr>
              <a:defRPr lang="en-US" sz="3699" dirty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2763" y="274661"/>
            <a:ext cx="10972800" cy="522721"/>
          </a:xfrm>
          <a:prstGeom prst="rect">
            <a:avLst/>
          </a:prstGeom>
        </p:spPr>
        <p:txBody>
          <a:bodyPr vert="horz" lIns="121599" tIns="60808" rIns="121599" bIns="60808" rtlCol="0" anchor="ctr">
            <a:noAutofit/>
          </a:bodyPr>
          <a:lstStyle>
            <a:lvl1pPr>
              <a:defRPr sz="42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898" y="6463129"/>
            <a:ext cx="805809" cy="17147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21A3E96-3451-7D4D-8ABF-098CF122C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7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127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4865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" y="0"/>
            <a:ext cx="12192000" cy="6860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10" y="2361143"/>
            <a:ext cx="10283687" cy="660360"/>
          </a:xfrm>
          <a:prstGeom prst="rect">
            <a:avLst/>
          </a:prstGeom>
        </p:spPr>
        <p:txBody>
          <a:bodyPr/>
          <a:lstStyle>
            <a:lvl1pPr algn="ctr">
              <a:defRPr sz="4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2956" y="3021503"/>
            <a:ext cx="6705600" cy="477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Footer Placeholder 1"/>
          <p:cNvSpPr>
            <a:spLocks noGrp="1"/>
          </p:cNvSpPr>
          <p:nvPr/>
        </p:nvSpPr>
        <p:spPr>
          <a:xfrm>
            <a:off x="7663805" y="6334245"/>
            <a:ext cx="4876800" cy="211935"/>
          </a:xfrm>
          <a:prstGeom prst="rect">
            <a:avLst/>
          </a:prstGeom>
        </p:spPr>
        <p:txBody>
          <a:bodyPr vert="horz" lIns="121865" tIns="60933" rIns="121865" bIns="609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Confidential © Copyright 2015 Avanade Inc.</a:t>
            </a:r>
            <a:r>
              <a:rPr lang="en-US" sz="1100" baseline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6441" y="511311"/>
            <a:ext cx="10704576" cy="4405139"/>
          </a:xfrm>
          <a:prstGeom prst="rect">
            <a:avLst/>
          </a:prstGeom>
          <a:noFill/>
          <a:ln w="3175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1" tIns="45636" rIns="91271" bIns="45636" rtlCol="0" anchor="ctr"/>
          <a:lstStyle/>
          <a:p>
            <a:pPr algn="ctr" defTabSz="1215630"/>
            <a:endParaRPr lang="en-US" sz="1800" dirty="0">
              <a:solidFill>
                <a:prstClr val="white"/>
              </a:solidFill>
              <a:latin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51" y="6205143"/>
            <a:ext cx="1497515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5" y="6063854"/>
            <a:ext cx="1296816" cy="5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" y="0"/>
            <a:ext cx="12192000" cy="6860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5" tIns="60933" rIns="121865" bIns="60933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10" y="2361143"/>
            <a:ext cx="10283687" cy="660360"/>
          </a:xfrm>
          <a:prstGeom prst="rect">
            <a:avLst/>
          </a:prstGeom>
        </p:spPr>
        <p:txBody>
          <a:bodyPr/>
          <a:lstStyle>
            <a:lvl1pPr algn="ctr">
              <a:defRPr sz="4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2956" y="3021503"/>
            <a:ext cx="6705600" cy="477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Footer Placeholder 1"/>
          <p:cNvSpPr>
            <a:spLocks noGrp="1"/>
          </p:cNvSpPr>
          <p:nvPr/>
        </p:nvSpPr>
        <p:spPr>
          <a:xfrm>
            <a:off x="7663805" y="6334245"/>
            <a:ext cx="4876800" cy="211935"/>
          </a:xfrm>
          <a:prstGeom prst="rect">
            <a:avLst/>
          </a:prstGeom>
        </p:spPr>
        <p:txBody>
          <a:bodyPr vert="horz" lIns="121865" tIns="60933" rIns="121865" bIns="609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Confidential © Copyright 2015 Avanade Inc.</a:t>
            </a:r>
            <a:r>
              <a:rPr lang="en-US" sz="1100" baseline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6441" y="511311"/>
            <a:ext cx="10704576" cy="4405139"/>
          </a:xfrm>
          <a:prstGeom prst="rect">
            <a:avLst/>
          </a:prstGeom>
          <a:noFill/>
          <a:ln w="3175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1" tIns="45636" rIns="91271" bIns="45636" rtlCol="0" anchor="ctr"/>
          <a:lstStyle/>
          <a:p>
            <a:pPr algn="ctr" defTabSz="1215630"/>
            <a:endParaRPr lang="en-US" sz="1800" dirty="0">
              <a:solidFill>
                <a:prstClr val="white"/>
              </a:solidFill>
              <a:latin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451" y="6205143"/>
            <a:ext cx="1497515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5" y="6063854"/>
            <a:ext cx="1296816" cy="5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hyperlink" Target="https://avanade.sharepoint.com/sites/policies/Policies2/Data%20Management/1431_DataManagement.pdf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avanade.sharepoint.com/sites/policies/Policies2/Data%20Management/1431_DataManagement.pdf" TargetMode="External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453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&lt;Highly 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10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8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  <p:sldLayoutId id="2147483778" r:id="rId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&lt;Restricted&gt;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13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815253" y="3296629"/>
            <a:ext cx="58954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Level 200 Training</a:t>
            </a:r>
          </a:p>
        </p:txBody>
      </p:sp>
      <p:pic>
        <p:nvPicPr>
          <p:cNvPr id="1026" name="Picture 2" descr="http://pds.exblog.jp/pds/1/201612/19/56/f0364156_153950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225"/>
            <a:ext cx="74104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15253" y="3800385"/>
            <a:ext cx="683666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cs typeface="Helvetica"/>
              </a:rPr>
              <a:t>XD Studio</a:t>
            </a:r>
          </a:p>
        </p:txBody>
      </p:sp>
      <p:sp>
        <p:nvSpPr>
          <p:cNvPr id="2" name="Rectangle 1"/>
          <p:cNvSpPr/>
          <p:nvPr/>
        </p:nvSpPr>
        <p:spPr>
          <a:xfrm>
            <a:off x="1815253" y="4615264"/>
            <a:ext cx="1327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Trainers 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6343" y="5008459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Raghavi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 Hariharan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56099" y="5410423"/>
            <a:ext cx="2454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Tamilanban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Devadoss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cs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6099" y="584840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Ramnath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Light"/>
                <a:cs typeface="Helvetica Light"/>
              </a:rPr>
              <a:t>kr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91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Runners – Gulp &amp; Grunt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684" b="15326"/>
          <a:stretch/>
        </p:blipFill>
        <p:spPr>
          <a:xfrm>
            <a:off x="0" y="1206632"/>
            <a:ext cx="12192000" cy="50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78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2609" b="24251"/>
          <a:stretch/>
        </p:blipFill>
        <p:spPr>
          <a:xfrm>
            <a:off x="0" y="1550504"/>
            <a:ext cx="12192000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47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241" b="35230"/>
          <a:stretch/>
        </p:blipFill>
        <p:spPr>
          <a:xfrm>
            <a:off x="0" y="1389064"/>
            <a:ext cx="12192000" cy="37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29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Vs Grunt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241" b="15362"/>
          <a:stretch/>
        </p:blipFill>
        <p:spPr>
          <a:xfrm>
            <a:off x="0" y="1389063"/>
            <a:ext cx="12192000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752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969" y="905786"/>
            <a:ext cx="10229929" cy="4397403"/>
          </a:xfrm>
        </p:spPr>
        <p:txBody>
          <a:bodyPr>
            <a:normAutofit/>
          </a:bodyPr>
          <a:lstStyle/>
          <a:p>
            <a:endParaRPr lang="en-IN" sz="1733" dirty="0"/>
          </a:p>
          <a:p>
            <a:r>
              <a:rPr lang="en-IN" sz="1733" dirty="0"/>
              <a:t>A speed comparison was done below sample. which shows that most tasks are at least twice as fast on Gulp. </a:t>
            </a:r>
          </a:p>
          <a:p>
            <a:r>
              <a:rPr lang="en-IN" sz="1733" dirty="0"/>
              <a:t>While this wasn’t a hugely scientific study the tendency is there and I’ve seen the same with my own projects. </a:t>
            </a:r>
          </a:p>
          <a:p>
            <a:r>
              <a:rPr lang="en-IN" sz="1733" dirty="0"/>
              <a:t>But how big of an impact is the difference in speed?</a:t>
            </a:r>
          </a:p>
          <a:p>
            <a:endParaRPr lang="en-IN" sz="1733" dirty="0"/>
          </a:p>
          <a:p>
            <a:r>
              <a:rPr lang="en-US" sz="1600" b="1" dirty="0"/>
              <a:t> </a:t>
            </a:r>
            <a:r>
              <a:rPr lang="en-US" sz="1600" b="1" u="sng" dirty="0"/>
              <a:t>Sass compilation</a:t>
            </a:r>
            <a:r>
              <a:rPr lang="en-US" sz="1600" b="1" dirty="0"/>
              <a:t>		                                             </a:t>
            </a:r>
            <a:r>
              <a:rPr lang="en-IN" sz="1600" b="1" u="sng" dirty="0"/>
              <a:t>JavaScript minification and concatenation using Uglify.js</a:t>
            </a:r>
          </a:p>
          <a:p>
            <a:endParaRPr lang="en-US" sz="1733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1A3E96-3451-7D4D-8ABF-098CF122C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3059723"/>
            <a:ext cx="4957684" cy="2719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3059723"/>
            <a:ext cx="4957683" cy="27191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3600" dirty="0">
                <a:solidFill>
                  <a:schemeClr val="tx1"/>
                </a:solidFill>
              </a:rPr>
              <a:t>Gulp Vs Grunt</a:t>
            </a:r>
          </a:p>
        </p:txBody>
      </p:sp>
    </p:spTree>
    <p:extLst>
      <p:ext uri="{BB962C8B-B14F-4D97-AF65-F5344CB8AC3E}">
        <p14:creationId xmlns:p14="http://schemas.microsoft.com/office/powerpoint/2010/main" val="413498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Gulp?</a:t>
            </a:r>
          </a:p>
        </p:txBody>
      </p:sp>
      <p:pic>
        <p:nvPicPr>
          <p:cNvPr id="2050" name="Picture 2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01" y="788285"/>
            <a:ext cx="1172808" cy="26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61388" y="3808084"/>
            <a:ext cx="706924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 YOUR TASKS 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EASILY WITH GULP.JS</a:t>
            </a:r>
          </a:p>
        </p:txBody>
      </p:sp>
    </p:spTree>
    <p:extLst>
      <p:ext uri="{BB962C8B-B14F-4D97-AF65-F5344CB8AC3E}">
        <p14:creationId xmlns:p14="http://schemas.microsoft.com/office/powerpoint/2010/main" val="33001075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210" b="9141"/>
          <a:stretch/>
        </p:blipFill>
        <p:spPr>
          <a:xfrm>
            <a:off x="8742" y="1267590"/>
            <a:ext cx="12183258" cy="55955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8137559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072" b="9828"/>
          <a:stretch/>
        </p:blipFill>
        <p:spPr>
          <a:xfrm>
            <a:off x="0" y="1300480"/>
            <a:ext cx="1219200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66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84" b="10653"/>
          <a:stretch/>
        </p:blipFill>
        <p:spPr>
          <a:xfrm>
            <a:off x="0" y="1309551"/>
            <a:ext cx="12192000" cy="54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317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897" b="9141"/>
          <a:stretch/>
        </p:blipFill>
        <p:spPr>
          <a:xfrm>
            <a:off x="0" y="1336055"/>
            <a:ext cx="12192000" cy="5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23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What is gulp?</a:t>
            </a:r>
          </a:p>
        </p:txBody>
      </p:sp>
      <p:pic>
        <p:nvPicPr>
          <p:cNvPr id="2050" name="Picture 2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92" y="390719"/>
            <a:ext cx="270540" cy="6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8" y="227357"/>
            <a:ext cx="11648661" cy="58691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0792" y="349543"/>
            <a:ext cx="634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275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347" b="9829"/>
          <a:stretch/>
        </p:blipFill>
        <p:spPr>
          <a:xfrm>
            <a:off x="0" y="1305541"/>
            <a:ext cx="12192000" cy="55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44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35" b="9004"/>
          <a:stretch/>
        </p:blipFill>
        <p:spPr>
          <a:xfrm>
            <a:off x="0" y="1269795"/>
            <a:ext cx="12192000" cy="56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6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935" b="9690"/>
          <a:stretch/>
        </p:blipFill>
        <p:spPr>
          <a:xfrm>
            <a:off x="0" y="1269796"/>
            <a:ext cx="12192000" cy="55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16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973" b="9553"/>
          <a:stretch/>
        </p:blipFill>
        <p:spPr>
          <a:xfrm>
            <a:off x="0" y="1211960"/>
            <a:ext cx="12192000" cy="56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354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85" b="8591"/>
          <a:stretch/>
        </p:blipFill>
        <p:spPr>
          <a:xfrm>
            <a:off x="0" y="1281545"/>
            <a:ext cx="12192000" cy="5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006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97" b="8866"/>
          <a:stretch/>
        </p:blipFill>
        <p:spPr>
          <a:xfrm>
            <a:off x="0" y="1270569"/>
            <a:ext cx="12192000" cy="56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95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84" b="9141"/>
          <a:stretch/>
        </p:blipFill>
        <p:spPr>
          <a:xfrm>
            <a:off x="0" y="1318521"/>
            <a:ext cx="12192000" cy="55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567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543" b="9329"/>
          <a:stretch/>
        </p:blipFill>
        <p:spPr>
          <a:xfrm>
            <a:off x="0" y="1310326"/>
            <a:ext cx="12192000" cy="55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5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85" b="9690"/>
          <a:stretch/>
        </p:blipFill>
        <p:spPr>
          <a:xfrm>
            <a:off x="0" y="1194654"/>
            <a:ext cx="12192000" cy="56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83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35" b="9004"/>
          <a:stretch/>
        </p:blipFill>
        <p:spPr>
          <a:xfrm>
            <a:off x="0" y="1230198"/>
            <a:ext cx="12192000" cy="56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7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2" y="423629"/>
            <a:ext cx="10270415" cy="998344"/>
          </a:xfrm>
        </p:spPr>
        <p:txBody>
          <a:bodyPr/>
          <a:lstStyle/>
          <a:p>
            <a:r>
              <a:rPr lang="en-US" dirty="0"/>
              <a:t>Components of FED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47" b="5081"/>
          <a:stretch/>
        </p:blipFill>
        <p:spPr>
          <a:xfrm>
            <a:off x="0" y="1389063"/>
            <a:ext cx="11989886" cy="53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006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File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072" b="9278"/>
          <a:stretch/>
        </p:blipFill>
        <p:spPr>
          <a:xfrm>
            <a:off x="0" y="1244610"/>
            <a:ext cx="12192000" cy="55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85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0791" y="1043032"/>
            <a:ext cx="10270415" cy="4351338"/>
          </a:xfrm>
        </p:spPr>
        <p:txBody>
          <a:bodyPr/>
          <a:lstStyle/>
          <a:p>
            <a:r>
              <a:rPr lang="en-US" dirty="0"/>
              <a:t>We will make a quick project to demonstrate some of the most frequent front-end development tasks you'll encounter, and create an integrated workflow.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 up an automated workflow.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Generating HTML from templates and content files.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Compiling Sass to CSS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asset compilation (concatenation and </a:t>
            </a:r>
            <a:r>
              <a:rPr lang="en-US" dirty="0" err="1"/>
              <a:t>minification</a:t>
            </a:r>
            <a:r>
              <a:rPr lang="en-US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Watch for change in your files and act on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Automatically reload the page in the browser after change.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2" y="306829"/>
            <a:ext cx="10270415" cy="736203"/>
          </a:xfrm>
        </p:spPr>
        <p:txBody>
          <a:bodyPr/>
          <a:lstStyle/>
          <a:p>
            <a:r>
              <a:rPr lang="en-US" dirty="0"/>
              <a:t>Demo Key points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604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0790" y="1045828"/>
            <a:ext cx="10270415" cy="4351338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Node.js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 err="1"/>
              <a:t>package.json</a:t>
            </a:r>
            <a:r>
              <a:rPr lang="en-US" dirty="0"/>
              <a:t> and list dependencies (Gulp and plugins).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Gulp.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b="1" dirty="0"/>
              <a:t>gulpfile.js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Install, Load NPM modules and create tasks.</a:t>
            </a:r>
          </a:p>
          <a:p>
            <a:endParaRPr lang="en-US" dirty="0"/>
          </a:p>
          <a:p>
            <a:r>
              <a:rPr lang="en-US" b="1" u="sng" dirty="0"/>
              <a:t>Prerequisites</a:t>
            </a:r>
          </a:p>
          <a:p>
            <a:r>
              <a:rPr lang="en-US" dirty="0"/>
              <a:t>Gulp is a command line tool, so you should be familiar working in terminal. In order to use Gulp you need to have Node.js installed on your system.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0791" y="390719"/>
            <a:ext cx="10270415" cy="716628"/>
          </a:xfrm>
        </p:spPr>
        <p:txBody>
          <a:bodyPr/>
          <a:lstStyle/>
          <a:p>
            <a:r>
              <a:rPr lang="en-US" dirty="0"/>
              <a:t>Setting up an automated workflow :</a:t>
            </a:r>
          </a:p>
        </p:txBody>
      </p:sp>
    </p:spTree>
    <p:extLst>
      <p:ext uri="{BB962C8B-B14F-4D97-AF65-F5344CB8AC3E}">
        <p14:creationId xmlns:p14="http://schemas.microsoft.com/office/powerpoint/2010/main" val="20041656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419823"/>
            <a:ext cx="500378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Installation Steps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Download the Windows installer from the</a:t>
            </a:r>
            <a:r>
              <a:rPr lang="en-US" sz="1800" dirty="0"/>
              <a:t> Nodes.js® web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Run the installer</a:t>
            </a:r>
            <a:r>
              <a:rPr lang="en-US" sz="1800" dirty="0"/>
              <a:t> (the .</a:t>
            </a:r>
            <a:r>
              <a:rPr lang="en-US" sz="1800" dirty="0" err="1"/>
              <a:t>msi</a:t>
            </a:r>
            <a:r>
              <a:rPr lang="en-US" sz="1800" dirty="0"/>
              <a:t> file you downloaded in the previous step.)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Follow the prompts in the installer </a:t>
            </a:r>
            <a:r>
              <a:rPr lang="en-US" sz="1800" dirty="0"/>
              <a:t>(Accept the license agreement, click the NEXT button a bunch of times and accept the default installation settings).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Restart your computer.</a:t>
            </a:r>
            <a:r>
              <a:rPr lang="en-US" sz="1800" dirty="0"/>
              <a:t> You won’t be able to run Node.js® until you restart your computer.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Node.js</a:t>
            </a:r>
          </a:p>
        </p:txBody>
      </p:sp>
      <p:pic>
        <p:nvPicPr>
          <p:cNvPr id="1026" name="Picture 2" descr="http://blog.teamtreehouse.com/wp-content/uploads/2015/01/insta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017"/>
            <a:ext cx="48482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5018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419823"/>
            <a:ext cx="438493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To create a </a:t>
            </a:r>
            <a:r>
              <a:rPr lang="en-US" dirty="0" err="1"/>
              <a:t>package.json</a:t>
            </a:r>
            <a:r>
              <a:rPr lang="en-US" dirty="0"/>
              <a:t> run: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This will initiate a command line questionnaire that will conclude with the creation of a </a:t>
            </a:r>
            <a:r>
              <a:rPr lang="en-US" dirty="0" err="1"/>
              <a:t>package.json</a:t>
            </a:r>
            <a:r>
              <a:rPr lang="en-US" dirty="0"/>
              <a:t> in the directory you initiated the command.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b="1" dirty="0" err="1"/>
              <a:t>package.json</a:t>
            </a:r>
            <a:r>
              <a:rPr lang="en-US" dirty="0"/>
              <a:t> and list dependencies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2333" y="1389063"/>
            <a:ext cx="6147580" cy="468818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package.json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"version"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"1.0.0"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"description"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 demo for level 200 training"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"main"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"gulpfile.js"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"test"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"echo \"Error: no test specified\" &amp;&amp; exit 1"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"author"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"license"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"ISC“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2357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the gulp command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--global gulp-cli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--save-dev gulp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Installing Gulp</a:t>
            </a:r>
          </a:p>
        </p:txBody>
      </p:sp>
    </p:spTree>
    <p:extLst>
      <p:ext uri="{BB962C8B-B14F-4D97-AF65-F5344CB8AC3E}">
        <p14:creationId xmlns:p14="http://schemas.microsoft.com/office/powerpoint/2010/main" val="7888950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2" y="1322665"/>
            <a:ext cx="1027041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file called gulpfile.js in your project root with these contents: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Test it out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Run the gulp command in your project directory: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gulp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691461"/>
          </a:xfrm>
        </p:spPr>
        <p:txBody>
          <a:bodyPr/>
          <a:lstStyle/>
          <a:p>
            <a:r>
              <a:rPr lang="en-US" dirty="0"/>
              <a:t>4. Create a gulpfile.js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87400" y="2027958"/>
            <a:ext cx="7254741" cy="231895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'default'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place code for your default task here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356115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gulp.task</a:t>
            </a:r>
            <a:r>
              <a:rPr lang="en-US" dirty="0"/>
              <a:t> – defines a new task with a name, optional array of dependencies and a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gulp.src</a:t>
            </a:r>
            <a:r>
              <a:rPr lang="en-US" dirty="0"/>
              <a:t> – sets the folder where source files are located.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gulp.dest</a:t>
            </a:r>
            <a:r>
              <a:rPr lang="en-US" dirty="0"/>
              <a:t> – sets the destination folder where build files will be placed.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gulp.watch</a:t>
            </a:r>
            <a:r>
              <a:rPr lang="en-US" dirty="0"/>
              <a:t> - Watch for change in your files and act on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Any number of plug-in calls are set with pipe between the .src and .</a:t>
            </a:r>
            <a:r>
              <a:rPr lang="en-US" dirty="0" err="1"/>
              <a:t>dest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817296"/>
          </a:xfrm>
        </p:spPr>
        <p:txBody>
          <a:bodyPr/>
          <a:lstStyle/>
          <a:p>
            <a:r>
              <a:rPr lang="en-US" dirty="0"/>
              <a:t>5. Create tasks using below methods</a:t>
            </a:r>
          </a:p>
        </p:txBody>
      </p:sp>
    </p:spTree>
    <p:extLst>
      <p:ext uri="{BB962C8B-B14F-4D97-AF65-F5344CB8AC3E}">
        <p14:creationId xmlns:p14="http://schemas.microsoft.com/office/powerpoint/2010/main" val="281773737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524000"/>
            <a:ext cx="4947638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gulp-twig --save-dev 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233" y="382331"/>
            <a:ext cx="10270415" cy="635150"/>
          </a:xfrm>
        </p:spPr>
        <p:txBody>
          <a:bodyPr/>
          <a:lstStyle/>
          <a:p>
            <a:r>
              <a:rPr lang="en-US" dirty="0"/>
              <a:t>Task 1: Install &amp; Compile Twig templates with Gulp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72553" y="1495865"/>
            <a:ext cx="5158654" cy="369980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twig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'twig/*.twig'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twig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'app/'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495541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448499"/>
            <a:ext cx="10270414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gulp-sass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gulp-clean-</a:t>
            </a:r>
            <a:r>
              <a:rPr lang="en-US" b="1" dirty="0" err="1"/>
              <a:t>css</a:t>
            </a:r>
            <a:r>
              <a:rPr lang="en-US" b="1" dirty="0"/>
              <a:t>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gulp-rename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browser-sync  --save-dev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25" y="385894"/>
            <a:ext cx="10270415" cy="666294"/>
          </a:xfrm>
        </p:spPr>
        <p:txBody>
          <a:bodyPr/>
          <a:lstStyle/>
          <a:p>
            <a:r>
              <a:rPr lang="en-US" dirty="0"/>
              <a:t>Task 2: Install &amp; Compiling Sass to CSS code </a:t>
            </a:r>
          </a:p>
        </p:txBody>
      </p:sp>
    </p:spTree>
    <p:extLst>
      <p:ext uri="{BB962C8B-B14F-4D97-AF65-F5344CB8AC3E}">
        <p14:creationId xmlns:p14="http://schemas.microsoft.com/office/powerpoint/2010/main" val="33891184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174010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51734" y="389879"/>
            <a:ext cx="10270415" cy="818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2: Install &amp; Compiling Sass to CSS code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60790" y="1871002"/>
            <a:ext cx="10238253" cy="369980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sass'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cleanCSS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'gulp-clean-css'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rename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"gulp-rename"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    browserSync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'browser-sync'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697767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51734" y="389879"/>
            <a:ext cx="10270415" cy="818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2: Install &amp; Compiling Sass to CSS code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9255" y="1357461"/>
            <a:ext cx="10102893" cy="454371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'scss/*.scss'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SASS &amp; SCSS Source folder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sass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logError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Compiling Sass to CSS code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'css/'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Destination path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unminified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 CSS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cleanCSS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Minification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Rename css minified file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})).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'app/css/'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608B4E"/>
                </a:solidFill>
                <a:latin typeface="Consolas" panose="020B0609020204030204" pitchFamily="49" charset="0"/>
              </a:rPr>
              <a:t>Desitnation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 path minified CSS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stream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()); </a:t>
            </a:r>
            <a:r>
              <a:rPr lang="en-US" sz="1800" dirty="0">
                <a:solidFill>
                  <a:srgbClr val="608B4E"/>
                </a:solidFill>
                <a:latin typeface="Consolas" panose="020B0609020204030204" pitchFamily="49" charset="0"/>
              </a:rPr>
              <a:t>// auto-inject into browsers </a:t>
            </a: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6705527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93" y="1524000"/>
            <a:ext cx="4849164" cy="3671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Install gulp in your </a:t>
            </a:r>
            <a:r>
              <a:rPr lang="en-US" dirty="0" err="1"/>
              <a:t>devDependencies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this command in your project directory: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gulp-concat --save-dev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install gulp-</a:t>
            </a:r>
            <a:r>
              <a:rPr lang="en-US" b="1" dirty="0" err="1"/>
              <a:t>uglify</a:t>
            </a:r>
            <a:r>
              <a:rPr lang="en-US" b="1" dirty="0"/>
              <a:t> --save-dev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957" y="360727"/>
            <a:ext cx="10270415" cy="679508"/>
          </a:xfrm>
        </p:spPr>
        <p:txBody>
          <a:bodyPr/>
          <a:lstStyle/>
          <a:p>
            <a:r>
              <a:rPr lang="en-US" dirty="0"/>
              <a:t>Task 3: Do asset Concatenation and </a:t>
            </a:r>
            <a:r>
              <a:rPr lang="en-US" dirty="0" err="1"/>
              <a:t>Uglify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38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334" y="1174460"/>
            <a:ext cx="4680310" cy="4058929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'scripts'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'js/*.js'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'custom.js'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uglify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'app/js/'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3: Do asset Concatenation &amp; </a:t>
            </a:r>
            <a:r>
              <a:rPr lang="en-US" dirty="0" err="1"/>
              <a:t>Uglify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1794" y="1174461"/>
            <a:ext cx="5441616" cy="405893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jquery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/jquery.js'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'vendor/bootstrap-sass/assets/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/bootstrap.js'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'vendor/slick-carousel/slick/slick.js'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'vendor.js'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uglify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suffix: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'.min'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})).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'app/js/'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51621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IN" dirty="0"/>
              <a:t>Task 4: Watching Files &amp; </a:t>
            </a:r>
            <a:r>
              <a:rPr lang="en-US" dirty="0"/>
              <a:t>Browser sync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1027904" y="2706849"/>
            <a:ext cx="9835839" cy="331644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'serve'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'vendor'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'scripts'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server: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baseDir: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"./app"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"scss/**/*.scss"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'sass'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"js/**/*.js"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gulp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"twig/**/*.{twig,tpl,html}"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'twig'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browserSync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reload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Rectangle 7"/>
          <p:cNvSpPr/>
          <p:nvPr/>
        </p:nvSpPr>
        <p:spPr>
          <a:xfrm>
            <a:off x="967529" y="1164861"/>
            <a:ext cx="10147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Browser sync is the one plugin that helps us improve frontend productivity the most. It creates a local server that automatically reloads web pages when source code changes are saved. Oh, and it also synchronizes every local page together: ​ </a:t>
            </a:r>
          </a:p>
          <a:p>
            <a:r>
              <a:rPr lang="en-IN" dirty="0"/>
              <a:t>Here's how you'd integrate a Browser sync task into your </a:t>
            </a:r>
            <a:r>
              <a:rPr lang="en-IN" dirty="0" err="1"/>
              <a:t>gulpfile</a:t>
            </a:r>
            <a:r>
              <a:rPr lang="en-IN" dirty="0"/>
              <a:t>: 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9486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Task 5. Browser sync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3" y="1327612"/>
            <a:ext cx="7167296" cy="4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85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93680" y="411961"/>
            <a:ext cx="10506957" cy="762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85" y="2332797"/>
            <a:ext cx="6098808" cy="16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94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18" y="1549685"/>
            <a:ext cx="6000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39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Package Managers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36" b="5337"/>
          <a:stretch/>
        </p:blipFill>
        <p:spPr>
          <a:xfrm>
            <a:off x="0" y="1549685"/>
            <a:ext cx="12192000" cy="5081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18" y="1549685"/>
            <a:ext cx="600075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18" y="2243707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53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57" b="12302"/>
          <a:stretch/>
        </p:blipFill>
        <p:spPr>
          <a:xfrm>
            <a:off x="0" y="1121790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625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 – Bower &amp; NPM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457" b="11203"/>
          <a:stretch/>
        </p:blipFill>
        <p:spPr>
          <a:xfrm>
            <a:off x="0" y="1197204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7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are Preprocessors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821" b="16838"/>
          <a:stretch/>
        </p:blipFill>
        <p:spPr>
          <a:xfrm>
            <a:off x="0" y="1212231"/>
            <a:ext cx="12192000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954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vanade_Aurora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AA085E28-8C29-45E1-9376-3DA855113686}"/>
    </a:ext>
  </a:extLst>
</a:theme>
</file>

<file path=ppt/theme/theme2.xml><?xml version="1.0" encoding="utf-8"?>
<a:theme xmlns:a="http://schemas.openxmlformats.org/drawingml/2006/main" name="2_Aurora Divider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532B5101-8523-4FE4-9F7A-FE7BDA0E8940}"/>
    </a:ext>
  </a:extLst>
</a:theme>
</file>

<file path=ppt/theme/theme3.xml><?xml version="1.0" encoding="utf-8"?>
<a:theme xmlns:a="http://schemas.openxmlformats.org/drawingml/2006/main" name="Highly Confidential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4BD10FCF-3E19-4D86-9EDB-99B18959B679}"/>
    </a:ext>
  </a:extLst>
</a:theme>
</file>

<file path=ppt/theme/theme4.xml><?xml version="1.0" encoding="utf-8"?>
<a:theme xmlns:a="http://schemas.openxmlformats.org/drawingml/2006/main" name="Confidential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09098B30-EC3A-48BF-BB4A-5CAE444CEC9B}"/>
    </a:ext>
  </a:extLst>
</a:theme>
</file>

<file path=ppt/theme/theme5.xml><?xml version="1.0" encoding="utf-8"?>
<a:theme xmlns:a="http://schemas.openxmlformats.org/drawingml/2006/main" name="Restricted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66B89C66-DCFF-4F6C-BACA-2466E29CF07C}"/>
    </a:ext>
  </a:extLst>
</a:theme>
</file>

<file path=ppt/theme/theme6.xml><?xml version="1.0" encoding="utf-8"?>
<a:theme xmlns:a="http://schemas.openxmlformats.org/drawingml/2006/main" name="3_Aurora Divider">
  <a:themeElements>
    <a:clrScheme name="Avanade_Flame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Flame.potx_Project05_SG01" id="{B799B06B-6E3C-4F57-85EE-01F276D93205}" vid="{532B5101-8523-4FE4-9F7A-FE7BDA0E894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40D9F8E95E149A3E69C67EF80FF06" ma:contentTypeVersion="12" ma:contentTypeDescription="Create a new document." ma:contentTypeScope="" ma:versionID="bfbaf8505b6cb640782a5b74b243b06f">
  <xsd:schema xmlns:xsd="http://www.w3.org/2001/XMLSchema" xmlns:xs="http://www.w3.org/2001/XMLSchema" xmlns:p="http://schemas.microsoft.com/office/2006/metadata/properties" xmlns:ns2="f096f390-edcd-4805-ae3b-d82f8060ced4" xmlns:ns3="44b7a665-364c-430f-8d72-1c2ce28e2e05" targetNamespace="http://schemas.microsoft.com/office/2006/metadata/properties" ma:root="true" ma:fieldsID="a13f4d6218946f68d74cbdd4a09a4469" ns2:_="" ns3:_="">
    <xsd:import namespace="f096f390-edcd-4805-ae3b-d82f8060ced4"/>
    <xsd:import namespace="44b7a665-364c-430f-8d72-1c2ce28e2e05"/>
    <xsd:element name="properties">
      <xsd:complexType>
        <xsd:sequence>
          <xsd:element name="documentManagement">
            <xsd:complexType>
              <xsd:all>
                <xsd:element ref="ns2:Document_x0020_Classification" minOccurs="0"/>
                <xsd:element ref="ns2:Skills" minOccurs="0"/>
                <xsd:element ref="ns2:Author_x0020_Name" minOccurs="0"/>
                <xsd:element ref="ns2:Description0" minOccurs="0"/>
                <xsd:element ref="ns2:Search_x0020_Keys" minOccurs="0"/>
                <xsd:element ref="ns2:Duration" minOccurs="0"/>
                <xsd:element ref="ns2:Reference_x0020_URL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6f390-edcd-4805-ae3b-d82f8060ced4" elementFormDefault="qualified">
    <xsd:import namespace="http://schemas.microsoft.com/office/2006/documentManagement/types"/>
    <xsd:import namespace="http://schemas.microsoft.com/office/infopath/2007/PartnerControls"/>
    <xsd:element name="Document_x0020_Classification" ma:index="8" nillable="true" ma:displayName="Document Classification" ma:description="Represents the classification of the document to identify the use/need for the document&#10;Example: Readiness Guides, Whitepapers," ma:format="Dropdown" ma:internalName="Document_x0020_Classification">
      <xsd:simpleType>
        <xsd:union memberTypes="dms:Text">
          <xsd:simpleType>
            <xsd:restriction base="dms:Choice">
              <xsd:enumeration value="Readiness Guide"/>
              <xsd:enumeration value="Whitepapers"/>
              <xsd:enumeration value="Training Decks"/>
              <xsd:enumeration value="eBooks"/>
              <xsd:enumeration value="Code Demo"/>
              <xsd:enumeration value="IP Assets"/>
              <xsd:enumeration value="Case Study"/>
              <xsd:enumeration value="Portfolio"/>
              <xsd:enumeration value="Experience Demos"/>
              <xsd:enumeration value="Prototypes"/>
              <xsd:enumeration value="Templates"/>
              <xsd:enumeration value="Guidelines"/>
              <xsd:enumeration value="References"/>
              <xsd:enumeration value="Checklists"/>
              <xsd:enumeration value="Best Practices"/>
              <xsd:enumeration value="Component Library"/>
              <xsd:enumeration value="Digitization"/>
              <xsd:enumeration value="Modernization"/>
              <xsd:enumeration value="Capability Overview"/>
              <xsd:enumeration value="Skills Overview"/>
              <xsd:enumeration value="Community Overview"/>
              <xsd:enumeration value="Engagement Model Overview"/>
              <xsd:enumeration value="Others"/>
            </xsd:restriction>
          </xsd:simpleType>
        </xsd:union>
      </xsd:simpleType>
    </xsd:element>
    <xsd:element name="Skills" ma:index="9" nillable="true" ma:displayName="Skills" ma:description="Represents the field that captures the skills to which the document is relevant" ma:list="{268e8824-f1f5-4765-bf4f-b7f9aec474a4}" ma:internalName="Skills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thor_x0020_Name" ma:index="10" nillable="true" ma:displayName="Author Name" ma:description="Represents the person name who created or maintains the document for the capability" ma:list="UserInfo" ma:SharePointGroup="0" ma:internalName="Author_x0020_Nam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1" nillable="true" ma:displayName="Description" ma:description="Represents the field that captures a brief description about the document" ma:internalName="Description0">
      <xsd:simpleType>
        <xsd:restriction base="dms:Note">
          <xsd:maxLength value="255"/>
        </xsd:restriction>
      </xsd:simpleType>
    </xsd:element>
    <xsd:element name="Search_x0020_Keys" ma:index="12" nillable="true" ma:displayName="Search Keys" ma:description="Represents the field that captures search key values using which the document can be located during search" ma:internalName="Search_x0020_Keys">
      <xsd:simpleType>
        <xsd:restriction base="dms:Text">
          <xsd:maxLength value="255"/>
        </xsd:restriction>
      </xsd:simpleType>
    </xsd:element>
    <xsd:element name="Duration" ma:index="13" nillable="true" ma:displayName="Duration" ma:internalName="Duration">
      <xsd:simpleType>
        <xsd:restriction base="dms:Text">
          <xsd:maxLength value="255"/>
        </xsd:restriction>
      </xsd:simpleType>
    </xsd:element>
    <xsd:element name="Reference_x0020_URL" ma:index="14" nillable="true" ma:displayName="Reference URL" ma:description="Represents the field where any reference URL links can be provided for the document insights" ma:format="Hyperlink" ma:internalName="Reference_x0020_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7a665-364c-430f-8d72-1c2ce28e2e0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096f390-edcd-4805-ae3b-d82f8060ced4" xsi:nil="true"/>
    <Author_x0020_Name xmlns="f096f390-edcd-4805-ae3b-d82f8060ced4">
      <UserInfo>
        <DisplayName>i:0#.f|membership|ramnath.kr@avanade.com</DisplayName>
        <AccountId>640</AccountId>
        <AccountType/>
      </UserInfo>
    </Author_x0020_Name>
    <Search_x0020_Keys xmlns="f096f390-edcd-4805-ae3b-d82f8060ced4">gulp, task runner</Search_x0020_Keys>
    <Document_x0020_Classification xmlns="f096f390-edcd-4805-ae3b-d82f8060ced4">Training Deck</Document_x0020_Classification>
    <Skills xmlns="f096f390-edcd-4805-ae3b-d82f8060ced4">
      <Value>56</Value>
      <Value>86</Value>
    </Skills>
    <Reference_x0020_URL xmlns="f096f390-edcd-4805-ae3b-d82f8060ced4">
      <Url xsi:nil="true"/>
      <Description xsi:nil="true"/>
    </Reference_x0020_URL>
    <Duration xmlns="f096f390-edcd-4805-ae3b-d82f8060ced4" xsi:nil="true"/>
  </documentManagement>
</p:properties>
</file>

<file path=customXml/itemProps1.xml><?xml version="1.0" encoding="utf-8"?>
<ds:datastoreItem xmlns:ds="http://schemas.openxmlformats.org/officeDocument/2006/customXml" ds:itemID="{64ADB2E0-24AB-4007-BAF8-6CD1F0AC6618}"/>
</file>

<file path=customXml/itemProps2.xml><?xml version="1.0" encoding="utf-8"?>
<ds:datastoreItem xmlns:ds="http://schemas.openxmlformats.org/officeDocument/2006/customXml" ds:itemID="{7F7C65B9-9C0C-4F03-B589-8AD772E79777}"/>
</file>

<file path=customXml/itemProps3.xml><?xml version="1.0" encoding="utf-8"?>
<ds:datastoreItem xmlns:ds="http://schemas.openxmlformats.org/officeDocument/2006/customXml" ds:itemID="{96191CE3-764C-4852-9CEE-7D05CE88E8FE}"/>
</file>

<file path=docProps/app.xml><?xml version="1.0" encoding="utf-8"?>
<Properties xmlns="http://schemas.openxmlformats.org/officeDocument/2006/extended-properties" xmlns:vt="http://schemas.openxmlformats.org/officeDocument/2006/docPropsVTypes">
  <Template>RBK_React</Template>
  <TotalTime>788</TotalTime>
  <Words>1141</Words>
  <Application>Microsoft Office PowerPoint</Application>
  <PresentationFormat>Widescreen</PresentationFormat>
  <Paragraphs>204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Consolas</vt:lpstr>
      <vt:lpstr>Helvetica</vt:lpstr>
      <vt:lpstr>Helvetica Light</vt:lpstr>
      <vt:lpstr>Segoe UI</vt:lpstr>
      <vt:lpstr>Segoe UI Light</vt:lpstr>
      <vt:lpstr>1_Avanade_Aurora</vt:lpstr>
      <vt:lpstr>2_Aurora Divider</vt:lpstr>
      <vt:lpstr>Highly Confidential</vt:lpstr>
      <vt:lpstr>Confidential</vt:lpstr>
      <vt:lpstr>Restricted</vt:lpstr>
      <vt:lpstr>3_Aurora Divider</vt:lpstr>
      <vt:lpstr>PowerPoint Presentation</vt:lpstr>
      <vt:lpstr>   What is gulp?</vt:lpstr>
      <vt:lpstr>Components of FED Workflow</vt:lpstr>
      <vt:lpstr>What are Package Managers</vt:lpstr>
      <vt:lpstr>What are Package Managers</vt:lpstr>
      <vt:lpstr>What are Package Managers</vt:lpstr>
      <vt:lpstr>Package Managers Dependencies</vt:lpstr>
      <vt:lpstr>Package Managers – Bower &amp; NPM</vt:lpstr>
      <vt:lpstr> What are Preprocessors</vt:lpstr>
      <vt:lpstr>Task Runners – Gulp &amp; Grunt</vt:lpstr>
      <vt:lpstr>Gulp Vs Grunt</vt:lpstr>
      <vt:lpstr>Gulp Vs Grunt</vt:lpstr>
      <vt:lpstr>Gulp Vs Grunt</vt:lpstr>
      <vt:lpstr>   Gulp Vs Grunt</vt:lpstr>
      <vt:lpstr>What is Gulp?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Gulp – File Structure</vt:lpstr>
      <vt:lpstr>Demo Key points </vt:lpstr>
      <vt:lpstr>Setting up an automated workflow :</vt:lpstr>
      <vt:lpstr>1. Install Node.js</vt:lpstr>
      <vt:lpstr>2. Create package.json and list dependencies</vt:lpstr>
      <vt:lpstr>3. Installing Gulp</vt:lpstr>
      <vt:lpstr>4. Create a gulpfile.js</vt:lpstr>
      <vt:lpstr>5. Create tasks using below methods</vt:lpstr>
      <vt:lpstr>Task 1: Install &amp; Compile Twig templates with Gulp</vt:lpstr>
      <vt:lpstr>Task 2: Install &amp; Compiling Sass to CSS code </vt:lpstr>
      <vt:lpstr>PowerPoint Presentation</vt:lpstr>
      <vt:lpstr>PowerPoint Presentation</vt:lpstr>
      <vt:lpstr>Task 3: Do asset Concatenation and Uglify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Kr, Ramnath</dc:creator>
  <cp:keywords/>
  <dc:description/>
  <cp:lastModifiedBy>Kr, Ramnath</cp:lastModifiedBy>
  <cp:revision>182</cp:revision>
  <dcterms:created xsi:type="dcterms:W3CDTF">2017-05-23T15:41:30Z</dcterms:created>
  <dcterms:modified xsi:type="dcterms:W3CDTF">2017-05-31T06:35:57Z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0x01010070B40D9F8E95E149A3E69C67EF80FF06</vt:lpwstr>
  </property>
</Properties>
</file>